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9" r:id="rId3"/>
    <p:sldId id="528" r:id="rId5"/>
    <p:sldId id="517" r:id="rId6"/>
    <p:sldId id="523" r:id="rId7"/>
    <p:sldId id="549" r:id="rId8"/>
    <p:sldId id="535" r:id="rId9"/>
    <p:sldId id="543" r:id="rId10"/>
    <p:sldId id="544" r:id="rId11"/>
    <p:sldId id="545" r:id="rId12"/>
    <p:sldId id="546" r:id="rId13"/>
    <p:sldId id="550" r:id="rId14"/>
    <p:sldId id="551" r:id="rId15"/>
    <p:sldId id="552" r:id="rId16"/>
    <p:sldId id="547" r:id="rId17"/>
    <p:sldId id="518"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AFA"/>
    <a:srgbClr val="12B29A"/>
    <a:srgbClr val="2B579A"/>
    <a:srgbClr val="6B89B6"/>
    <a:srgbClr val="F0F0F0"/>
    <a:srgbClr val="FA6B00"/>
    <a:srgbClr val="BB2B2A"/>
    <a:srgbClr val="FA6B04"/>
    <a:srgbClr val="FC8604"/>
    <a:srgbClr val="ADCD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721" autoAdjust="0"/>
    <p:restoredTop sz="93011" autoAdjust="0"/>
  </p:normalViewPr>
  <p:slideViewPr>
    <p:cSldViewPr snapToGrid="0">
      <p:cViewPr>
        <p:scale>
          <a:sx n="50" d="100"/>
          <a:sy n="50" d="100"/>
        </p:scale>
        <p:origin x="1404" y="480"/>
      </p:cViewPr>
      <p:guideLst>
        <p:guide orient="horz" pos="2364"/>
        <p:guide pos="389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jpeg>
</file>

<file path=ppt/media/image3.jpeg>
</file>

<file path=ppt/media/image4.jpe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68CAD2-8B22-420E-A3F9-DAD2C1718937}"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62C7C8-7AA6-4A52-BB5E-5955A7103426}"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B62C7C8-7AA6-4A52-BB5E-5955A7103426}"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B62C7C8-7AA6-4A52-BB5E-5955A7103426}"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3E9EF88C-B433-42FD-8401-1B914518DF1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60BC5B-2DDC-49E1-88B6-24E0C4B5FF2F}"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E9EF88C-B433-42FD-8401-1B914518DF1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60BC5B-2DDC-49E1-88B6-24E0C4B5FF2F}"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E9EF88C-B433-42FD-8401-1B914518DF1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60BC5B-2DDC-49E1-88B6-24E0C4B5FF2F}"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E9EF88C-B433-42FD-8401-1B914518DF1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60BC5B-2DDC-49E1-88B6-24E0C4B5FF2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E9EF88C-B433-42FD-8401-1B914518DF1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60BC5B-2DDC-49E1-88B6-24E0C4B5FF2F}"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3E9EF88C-B433-42FD-8401-1B914518DF1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60BC5B-2DDC-49E1-88B6-24E0C4B5FF2F}"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3E9EF88C-B433-42FD-8401-1B914518DF1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60BC5B-2DDC-49E1-88B6-24E0C4B5FF2F}"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3E9EF88C-B433-42FD-8401-1B914518DF1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160BC5B-2DDC-49E1-88B6-24E0C4B5FF2F}"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3E9EF88C-B433-42FD-8401-1B914518DF1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60BC5B-2DDC-49E1-88B6-24E0C4B5FF2F}"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E9EF88C-B433-42FD-8401-1B914518DF1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160BC5B-2DDC-49E1-88B6-24E0C4B5FF2F}" type="slidenum">
              <a:rPr lang="zh-CN" altLang="en-US" smtClean="0"/>
            </a:fld>
            <a:endParaRPr lang="zh-CN" altLang="en-US"/>
          </a:p>
        </p:txBody>
      </p:sp>
      <p:sp>
        <p:nvSpPr>
          <p:cNvPr id="6" name="图片占位符 5"/>
          <p:cNvSpPr>
            <a:spLocks noGrp="1"/>
          </p:cNvSpPr>
          <p:nvPr>
            <p:ph type="pic" sz="quarter" idx="13"/>
          </p:nvPr>
        </p:nvSpPr>
        <p:spPr>
          <a:xfrm>
            <a:off x="3581400" y="814109"/>
            <a:ext cx="4049713" cy="4159825"/>
          </a:xfrm>
        </p:spPr>
        <p:txBody>
          <a:bodyPr/>
          <a:lstStyle/>
          <a:p>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3E9EF88C-B433-42FD-8401-1B914518DF16}" type="datetimeFigureOut">
              <a:rPr lang="zh-CN" altLang="en-US" smtClean="0"/>
            </a:fld>
            <a:endParaRPr lang="zh-CN" altLang="en-US" dirty="0"/>
          </a:p>
        </p:txBody>
      </p:sp>
      <p:sp>
        <p:nvSpPr>
          <p:cNvPr id="4" name="页脚占位符 3"/>
          <p:cNvSpPr>
            <a:spLocks noGrp="1"/>
          </p:cNvSpPr>
          <p:nvPr>
            <p:ph type="ftr" sz="quarter" idx="11"/>
          </p:nvPr>
        </p:nvSpPr>
        <p:spPr/>
        <p:txBody>
          <a:bodyPr/>
          <a:lstStyle/>
          <a:p>
            <a:endParaRPr lang="zh-CN" altLang="en-US" dirty="0"/>
          </a:p>
        </p:txBody>
      </p:sp>
      <p:sp>
        <p:nvSpPr>
          <p:cNvPr id="5" name="灯片编号占位符 4"/>
          <p:cNvSpPr>
            <a:spLocks noGrp="1"/>
          </p:cNvSpPr>
          <p:nvPr>
            <p:ph type="sldNum" sz="quarter" idx="12"/>
          </p:nvPr>
        </p:nvSpPr>
        <p:spPr/>
        <p:txBody>
          <a:bodyPr/>
          <a:lstStyle/>
          <a:p>
            <a:fld id="{A160BC5B-2DDC-49E1-88B6-24E0C4B5FF2F}" type="slidenum">
              <a:rPr lang="zh-CN" altLang="en-US" smtClean="0"/>
            </a:fld>
            <a:endParaRPr lang="zh-CN" altLang="en-US" dirty="0"/>
          </a:p>
        </p:txBody>
      </p:sp>
      <p:sp>
        <p:nvSpPr>
          <p:cNvPr id="6" name="矩形 5"/>
          <p:cNvSpPr/>
          <p:nvPr userDrawn="1"/>
        </p:nvSpPr>
        <p:spPr>
          <a:xfrm>
            <a:off x="711200" y="685800"/>
            <a:ext cx="107696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E9EF88C-B433-42FD-8401-1B914518DF1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60BC5B-2DDC-49E1-88B6-24E0C4B5FF2F}"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image" Target="../media/image1.png"/><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ea typeface="微软雅黑" panose="020B0503020204020204" pitchFamily="34" charset="-122"/>
              </a:defRPr>
            </a:lvl1pPr>
          </a:lstStyle>
          <a:p>
            <a:fld id="{3E9EF88C-B433-42FD-8401-1B914518DF16}"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ea typeface="微软雅黑" panose="020B0503020204020204" pitchFamily="34" charset="-122"/>
              </a:defRPr>
            </a:lvl1pPr>
          </a:lstStyle>
          <a:p>
            <a:fld id="{A160BC5B-2DDC-49E1-88B6-24E0C4B5FF2F}"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微软雅黑"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8.xml"/><Relationship Id="rId1" Type="http://schemas.openxmlformats.org/officeDocument/2006/relationships/image" Target="../media/image6.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8.xml"/><Relationship Id="rId1" Type="http://schemas.openxmlformats.org/officeDocument/2006/relationships/image" Target="../media/image6.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8.xml"/><Relationship Id="rId1" Type="http://schemas.openxmlformats.org/officeDocument/2006/relationships/image" Target="../media/image6.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8.xml"/><Relationship Id="rId1" Type="http://schemas.openxmlformats.org/officeDocument/2006/relationships/image" Target="../media/image6.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8.xml"/><Relationship Id="rId1" Type="http://schemas.openxmlformats.org/officeDocument/2006/relationships/image" Target="../media/image6.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8.xml"/><Relationship Id="rId1" Type="http://schemas.openxmlformats.org/officeDocument/2006/relationships/image" Target="../media/image6.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8.xml"/><Relationship Id="rId2" Type="http://schemas.openxmlformats.org/officeDocument/2006/relationships/image" Target="../media/image5.png"/><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8.xml"/><Relationship Id="rId1"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8.xml"/><Relationship Id="rId1"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8.xml"/><Relationship Id="rId1"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8.xml"/><Relationship Id="rId1"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8.xml"/><Relationship Id="rId1"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8.xml"/><Relationship Id="rId1"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1112"/>
          <p:cNvPicPr>
            <a:picLocks noChangeAspect="1"/>
          </p:cNvPicPr>
          <p:nvPr/>
        </p:nvPicPr>
        <p:blipFill>
          <a:blip r:embed="rId1"/>
          <a:stretch>
            <a:fillRect/>
          </a:stretch>
        </p:blipFill>
        <p:spPr>
          <a:xfrm>
            <a:off x="0" y="-8255"/>
            <a:ext cx="12199620" cy="6862445"/>
          </a:xfrm>
          <a:prstGeom prst="rect">
            <a:avLst/>
          </a:prstGeom>
        </p:spPr>
      </p:pic>
      <p:sp>
        <p:nvSpPr>
          <p:cNvPr id="5" name="椭圆 4"/>
          <p:cNvSpPr/>
          <p:nvPr/>
        </p:nvSpPr>
        <p:spPr>
          <a:xfrm>
            <a:off x="-282" y="5103866"/>
            <a:ext cx="309823" cy="309823"/>
          </a:xfrm>
          <a:prstGeom prst="ellipse">
            <a:avLst/>
          </a:prstGeom>
          <a:solidFill>
            <a:srgbClr val="2B579A"/>
          </a:solidFill>
          <a:ln>
            <a:noFill/>
          </a:ln>
          <a:effectLst>
            <a:outerShdw blurRad="76200" dist="38100" dir="2700000" algn="tl" rotWithShape="0">
              <a:srgbClr val="2B579A">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661795" y="3406140"/>
            <a:ext cx="8867775" cy="1370965"/>
          </a:xfrm>
          <a:prstGeom prst="rect">
            <a:avLst/>
          </a:prstGeom>
          <a:noFill/>
        </p:spPr>
        <p:txBody>
          <a:bodyPr wrap="square" rtlCol="0">
            <a:spAutoFit/>
          </a:bodyPr>
          <a:p>
            <a:pPr algn="l">
              <a:lnSpc>
                <a:spcPct val="160000"/>
              </a:lnSpc>
            </a:pP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20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每特教育|蚂蚁课堂Java高端分布式、微服务IT培训。</a:t>
            </a:r>
            <a:b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br>
            <a:r>
              <a:rPr lang="zh-CN" altLang="en-US" sz="16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培训内容:</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分布式、微服务、高可用、高并发、并发编程、JVM、性能调优、真实企业实际项目等。</a:t>
            </a:r>
            <a:endPar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60000"/>
              </a:lnSpc>
            </a:pPr>
            <a:r>
              <a:rPr lang="zh-CN" altLang="en-US" sz="16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主讲老师:</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97后Java架构师-蚂蚁课堂创始人-余胜军</a:t>
            </a:r>
            <a:endPar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5" name="文本框 24"/>
          <p:cNvSpPr txBox="1"/>
          <p:nvPr/>
        </p:nvSpPr>
        <p:spPr>
          <a:xfrm>
            <a:off x="1661795" y="4215765"/>
            <a:ext cx="8867775" cy="1382395"/>
          </a:xfrm>
          <a:prstGeom prst="rect">
            <a:avLst/>
          </a:prstGeom>
          <a:noFill/>
        </p:spPr>
        <p:txBody>
          <a:bodyPr wrap="square" rtlCol="0">
            <a:spAutoFit/>
          </a:bodyPr>
          <a:p>
            <a:pPr algn="l">
              <a:lnSpc>
                <a:spcPct val="140000"/>
              </a:lnSpc>
            </a:pPr>
            <a:endPar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40000"/>
              </a:lnSpc>
            </a:pPr>
            <a:endPar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40000"/>
              </a:lnSpc>
            </a:pPr>
            <a:r>
              <a:rPr lang="zh-CN" altLang="en-US" sz="16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余老师微信号:</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yushengjun644   QQ</a:t>
            </a: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1051546329或者 </a:t>
            </a: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644064779</a:t>
            </a:r>
            <a:endPar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40000"/>
              </a:lnSpc>
            </a:pPr>
            <a:r>
              <a:rPr lang="zh-CN" altLang="en-US" sz="16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官方粉丝群: </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193086273 官方网站</a:t>
            </a: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www.mayikt.com </a:t>
            </a:r>
            <a:endPar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 name="文本框 2"/>
          <p:cNvSpPr txBox="1"/>
          <p:nvPr/>
        </p:nvSpPr>
        <p:spPr>
          <a:xfrm>
            <a:off x="1931670" y="1097280"/>
            <a:ext cx="8867775" cy="583565"/>
          </a:xfrm>
          <a:prstGeom prst="rect">
            <a:avLst/>
          </a:prstGeom>
          <a:noFill/>
        </p:spPr>
        <p:txBody>
          <a:bodyPr wrap="square" rtlCol="0">
            <a:spAutoFit/>
          </a:bodyPr>
          <a:p>
            <a:pPr algn="l">
              <a:lnSpc>
                <a:spcPct val="160000"/>
              </a:lnSpc>
            </a:pPr>
            <a:r>
              <a:rPr lang="en-US" altLang="zh-CN" sz="20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altLang="zh-CN" sz="2000" b="1" dirty="0">
                <a:solidFill>
                  <a:schemeClr val="tx1">
                    <a:lumMod val="95000"/>
                    <a:lumOff val="5000"/>
                  </a:schemeClr>
                </a:solidFill>
                <a:latin typeface="楷体" panose="02010609060101010101" charset="-122"/>
                <a:ea typeface="楷体" panose="02010609060101010101" charset="-122"/>
                <a:cs typeface="楷体" panose="02010609060101010101" charset="-122"/>
                <a:sym typeface="+mn-ea"/>
              </a:rPr>
              <a:t>  </a:t>
            </a:r>
            <a:endParaRPr lang="zh-CN" altLang="en-US" sz="40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4" name="文本框 3"/>
          <p:cNvSpPr txBox="1"/>
          <p:nvPr/>
        </p:nvSpPr>
        <p:spPr>
          <a:xfrm>
            <a:off x="2457450" y="1330325"/>
            <a:ext cx="8072120" cy="2748280"/>
          </a:xfrm>
          <a:prstGeom prst="rect">
            <a:avLst/>
          </a:prstGeom>
          <a:noFill/>
        </p:spPr>
        <p:txBody>
          <a:bodyPr wrap="square" rtlCol="0">
            <a:spAutoFit/>
          </a:bodyPr>
          <a:p>
            <a:pPr>
              <a:lnSpc>
                <a:spcPct val="120000"/>
              </a:lnSpc>
            </a:pPr>
            <a:r>
              <a:rPr lang="en-US" altLang="zh-CN" sz="3600" b="1" dirty="0">
                <a:solidFill>
                  <a:schemeClr val="bg1"/>
                </a:solidFill>
                <a:latin typeface="黑体" panose="02010609060101010101" charset="-122"/>
                <a:ea typeface="黑体" panose="02010609060101010101" charset="-122"/>
                <a:cs typeface="黑体" panose="02010609060101010101" charset="-122"/>
                <a:sym typeface="+mn-ea"/>
              </a:rPr>
              <a:t>SpringCloud </a:t>
            </a:r>
            <a:r>
              <a:rPr sz="2800" b="1">
                <a:solidFill>
                  <a:schemeClr val="bg1"/>
                </a:solidFill>
                <a:latin typeface="楷体" panose="02010609060101010101" charset="-122"/>
                <a:ea typeface="楷体" panose="02010609060101010101" charset="-122"/>
                <a:cs typeface="楷体" panose="02010609060101010101" charset="-122"/>
                <a:sym typeface="+mn-ea"/>
              </a:rPr>
              <a:t>Oauth2 </a:t>
            </a:r>
            <a:r>
              <a:rPr lang="zh-CN" sz="2800" b="1">
                <a:solidFill>
                  <a:schemeClr val="bg1"/>
                </a:solidFill>
                <a:latin typeface="黑体" panose="02010609060101010101" charset="-122"/>
                <a:ea typeface="黑体" panose="02010609060101010101" charset="-122"/>
                <a:cs typeface="黑体" panose="02010609060101010101" charset="-122"/>
                <a:sym typeface="+mn-ea"/>
              </a:rPr>
              <a:t>构建微服务开放平台</a:t>
            </a:r>
            <a:br>
              <a:rPr lang="zh-CN" altLang="en-US" sz="2800" b="1" dirty="0">
                <a:solidFill>
                  <a:schemeClr val="bg1"/>
                </a:solidFill>
                <a:latin typeface="黑体" panose="02010609060101010101" charset="-122"/>
                <a:ea typeface="黑体" panose="02010609060101010101" charset="-122"/>
                <a:cs typeface="黑体" panose="02010609060101010101" charset="-122"/>
                <a:sym typeface="+mn-ea"/>
              </a:rPr>
            </a:br>
            <a:endParaRPr lang="en-US" altLang="zh-CN"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Tree>
  </p:cSld>
  <p:clrMapOvr>
    <a:masterClrMapping/>
  </p:clrMapOvr>
  <p:transition spd="slow">
    <p:comb/>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1"/>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76250" y="583565"/>
            <a:ext cx="11238865" cy="3191510"/>
          </a:xfrm>
          <a:prstGeom prst="rect">
            <a:avLst/>
          </a:prstGeom>
          <a:noFill/>
        </p:spPr>
        <p:txBody>
          <a:bodyPr wrap="square" rtlCol="0">
            <a:spAutoFit/>
          </a:bodyPr>
          <a:p>
            <a:pPr>
              <a:lnSpc>
                <a:spcPct val="120000"/>
              </a:lnSpc>
            </a:pP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微服务安全框架 </a:t>
            </a:r>
            <a:r>
              <a:rPr lang="en-US" altLang="zh-CN" b="1" dirty="0">
                <a:solidFill>
                  <a:schemeClr val="bg1"/>
                </a:solidFill>
                <a:latin typeface="楷体" panose="02010609060101010101" charset="-122"/>
                <a:ea typeface="楷体" panose="02010609060101010101" charset="-122"/>
                <a:cs typeface="楷体" panose="02010609060101010101" charset="-122"/>
                <a:sym typeface="+mn-ea"/>
              </a:rPr>
              <a:t>SpringBootS</a:t>
            </a: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ecurity</a:t>
            </a:r>
            <a:endParaRPr lang="zh-CN" altLang="en-US" b="1" dirty="0">
              <a:solidFill>
                <a:schemeClr val="bg1"/>
              </a:solidFill>
              <a:latin typeface="楷体" panose="02010609060101010101" charset="-122"/>
              <a:ea typeface="楷体" panose="02010609060101010101" charset="-122"/>
              <a:cs typeface="楷体" panose="02010609060101010101" charset="-122"/>
              <a:sym typeface="+mn-ea"/>
            </a:endParaRPr>
          </a:p>
          <a:p>
            <a:pPr>
              <a:lnSpc>
                <a:spcPct val="120000"/>
              </a:lnSpc>
            </a:pPr>
            <a:r>
              <a:rPr lang="zh-CN" altLang="en-US" sz="2400" b="1" dirty="0">
                <a:solidFill>
                  <a:schemeClr val="tx1"/>
                </a:solidFill>
                <a:latin typeface="楷体" panose="02010609060101010101" charset="-122"/>
                <a:ea typeface="楷体" panose="02010609060101010101" charset="-122"/>
                <a:cs typeface="楷体" panose="02010609060101010101" charset="-122"/>
                <a:sym typeface="+mn-ea"/>
              </a:rPr>
              <a:t>调用QQ互联网接口获取用户相关信息</a:t>
            </a:r>
            <a:endParaRPr lang="zh-CN" altLang="en-US" sz="2400" b="1" dirty="0">
              <a:solidFill>
                <a:schemeClr val="tx1"/>
              </a:solidFill>
              <a:latin typeface="楷体" panose="02010609060101010101" charset="-122"/>
              <a:ea typeface="楷体" panose="02010609060101010101" charset="-122"/>
              <a:cs typeface="楷体" panose="02010609060101010101" charset="-122"/>
              <a:sym typeface="+mn-ea"/>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1、	生成授权链接，获取授权码</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2、	使用授权码获取AccessToken</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3、	使用AccessToken获取openId</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4、	使用openId获取用户信息</a:t>
            </a:r>
            <a:endParaRPr lang="zh-CN" altLang="en-US" b="1">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drap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1"/>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76250" y="583565"/>
            <a:ext cx="11238865" cy="3855720"/>
          </a:xfrm>
          <a:prstGeom prst="rect">
            <a:avLst/>
          </a:prstGeom>
          <a:noFill/>
        </p:spPr>
        <p:txBody>
          <a:bodyPr wrap="square" rtlCol="0">
            <a:spAutoFit/>
          </a:bodyPr>
          <a:p>
            <a:pPr>
              <a:lnSpc>
                <a:spcPct val="120000"/>
              </a:lnSpc>
            </a:pP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微服务安全框架 </a:t>
            </a:r>
            <a:r>
              <a:rPr lang="en-US" altLang="zh-CN" b="1" dirty="0">
                <a:solidFill>
                  <a:schemeClr val="bg1"/>
                </a:solidFill>
                <a:latin typeface="楷体" panose="02010609060101010101" charset="-122"/>
                <a:ea typeface="楷体" panose="02010609060101010101" charset="-122"/>
                <a:cs typeface="楷体" panose="02010609060101010101" charset="-122"/>
                <a:sym typeface="+mn-ea"/>
              </a:rPr>
              <a:t>SpringBootS</a:t>
            </a: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ecurity</a:t>
            </a:r>
            <a:endParaRPr lang="zh-CN" altLang="en-US" b="1" dirty="0">
              <a:solidFill>
                <a:schemeClr val="bg1"/>
              </a:solidFill>
              <a:latin typeface="楷体" panose="02010609060101010101" charset="-122"/>
              <a:ea typeface="楷体" panose="02010609060101010101" charset="-122"/>
              <a:cs typeface="楷体" panose="02010609060101010101" charset="-122"/>
              <a:sym typeface="+mn-ea"/>
            </a:endParaRPr>
          </a:p>
          <a:p>
            <a:pPr>
              <a:lnSpc>
                <a:spcPct val="120000"/>
              </a:lnSpc>
            </a:pPr>
            <a:r>
              <a:rPr lang="zh-CN" altLang="en-US" sz="2400" b="1" dirty="0">
                <a:solidFill>
                  <a:schemeClr val="tx1"/>
                </a:solidFill>
                <a:latin typeface="楷体" panose="02010609060101010101" charset="-122"/>
                <a:ea typeface="楷体" panose="02010609060101010101" charset="-122"/>
                <a:cs typeface="楷体" panose="02010609060101010101" charset="-122"/>
                <a:sym typeface="+mn-ea"/>
              </a:rPr>
              <a:t>SpringCloud Oauth2</a:t>
            </a:r>
            <a:endParaRPr lang="zh-CN" altLang="en-US" sz="2400" b="1" dirty="0">
              <a:solidFill>
                <a:schemeClr val="tx1"/>
              </a:solidFill>
              <a:latin typeface="楷体" panose="02010609060101010101" charset="-122"/>
              <a:ea typeface="楷体" panose="02010609060101010101" charset="-122"/>
              <a:cs typeface="楷体" panose="02010609060101010101" charset="-122"/>
              <a:sym typeface="+mn-ea"/>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在Spring Cloud需要使用oauth2来实现多个微服务的统一认证授权，通过向OAUTH服务发送某个类型的grant type进行集中认证和授权，从而获得access_token，而这个token是受其他微服务信任的，我们在后续的访问可以通过access_token来进行，从而实现了微服务的统一认证授权。</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客户端根据约定的ClientID、ClientSecret、Scope来从Access Token URL地址获取AccessToken，并经过AuthURL认证，用得到的AccessToken来访问其他资源接口。</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 Spring Cloud oauth2 需要依赖Spring security</a:t>
            </a:r>
            <a:endParaRPr lang="zh-CN" altLang="en-US" b="1">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drap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1"/>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76250" y="583565"/>
            <a:ext cx="11238865" cy="3191510"/>
          </a:xfrm>
          <a:prstGeom prst="rect">
            <a:avLst/>
          </a:prstGeom>
          <a:noFill/>
        </p:spPr>
        <p:txBody>
          <a:bodyPr wrap="square" rtlCol="0">
            <a:spAutoFit/>
          </a:bodyPr>
          <a:p>
            <a:pPr>
              <a:lnSpc>
                <a:spcPct val="120000"/>
              </a:lnSpc>
            </a:pP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微服务安全框架 </a:t>
            </a:r>
            <a:r>
              <a:rPr lang="en-US" altLang="zh-CN" b="1" dirty="0">
                <a:solidFill>
                  <a:schemeClr val="bg1"/>
                </a:solidFill>
                <a:latin typeface="楷体" panose="02010609060101010101" charset="-122"/>
                <a:ea typeface="楷体" panose="02010609060101010101" charset="-122"/>
                <a:cs typeface="楷体" panose="02010609060101010101" charset="-122"/>
                <a:sym typeface="+mn-ea"/>
              </a:rPr>
              <a:t>SpringBootS</a:t>
            </a: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ecurity</a:t>
            </a:r>
            <a:endParaRPr lang="zh-CN" altLang="en-US" b="1" dirty="0">
              <a:solidFill>
                <a:schemeClr val="bg1"/>
              </a:solidFill>
              <a:latin typeface="楷体" panose="02010609060101010101" charset="-122"/>
              <a:ea typeface="楷体" panose="02010609060101010101" charset="-122"/>
              <a:cs typeface="楷体" panose="02010609060101010101" charset="-122"/>
              <a:sym typeface="+mn-ea"/>
            </a:endParaRPr>
          </a:p>
          <a:p>
            <a:pPr>
              <a:lnSpc>
                <a:spcPct val="120000"/>
              </a:lnSpc>
            </a:pPr>
            <a:r>
              <a:rPr lang="zh-CN" altLang="en-US" sz="2400" b="1" dirty="0">
                <a:solidFill>
                  <a:schemeClr val="tx1"/>
                </a:solidFill>
                <a:latin typeface="楷体" panose="02010609060101010101" charset="-122"/>
                <a:ea typeface="楷体" panose="02010609060101010101" charset="-122"/>
                <a:cs typeface="楷体" panose="02010609060101010101" charset="-122"/>
                <a:sym typeface="+mn-ea"/>
              </a:rPr>
              <a:t>Oauth2角色划分</a:t>
            </a:r>
            <a:endParaRPr lang="zh-CN" altLang="en-US" sz="2400" b="1" dirty="0">
              <a:solidFill>
                <a:schemeClr val="tx1"/>
              </a:solidFill>
              <a:latin typeface="楷体" panose="02010609060101010101" charset="-122"/>
              <a:ea typeface="楷体" panose="02010609060101010101" charset="-122"/>
              <a:cs typeface="楷体" panose="02010609060101010101" charset="-122"/>
              <a:sym typeface="+mn-ea"/>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1、Resource Server:被授权访问的资源</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2、Authotization Server：OAUTH2认证授权中心</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3、Resource Owner： 用户</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4、Client：使用API的客户端(如Android 、IOS、web app)</a:t>
            </a:r>
            <a:endParaRPr lang="zh-CN" altLang="en-US" b="1">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drap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1"/>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76250" y="583565"/>
            <a:ext cx="11238865" cy="3523615"/>
          </a:xfrm>
          <a:prstGeom prst="rect">
            <a:avLst/>
          </a:prstGeom>
          <a:noFill/>
        </p:spPr>
        <p:txBody>
          <a:bodyPr wrap="square" rtlCol="0">
            <a:spAutoFit/>
          </a:bodyPr>
          <a:p>
            <a:pPr>
              <a:lnSpc>
                <a:spcPct val="120000"/>
              </a:lnSpc>
            </a:pP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微服务安全框架 </a:t>
            </a:r>
            <a:r>
              <a:rPr lang="en-US" altLang="zh-CN" b="1" dirty="0">
                <a:solidFill>
                  <a:schemeClr val="bg1"/>
                </a:solidFill>
                <a:latin typeface="楷体" panose="02010609060101010101" charset="-122"/>
                <a:ea typeface="楷体" panose="02010609060101010101" charset="-122"/>
                <a:cs typeface="楷体" panose="02010609060101010101" charset="-122"/>
                <a:sym typeface="+mn-ea"/>
              </a:rPr>
              <a:t>SpringBootS</a:t>
            </a: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ecurity</a:t>
            </a:r>
            <a:endParaRPr lang="zh-CN" altLang="en-US" b="1" dirty="0">
              <a:solidFill>
                <a:schemeClr val="bg1"/>
              </a:solidFill>
              <a:latin typeface="楷体" panose="02010609060101010101" charset="-122"/>
              <a:ea typeface="楷体" panose="02010609060101010101" charset="-122"/>
              <a:cs typeface="楷体" panose="02010609060101010101" charset="-122"/>
              <a:sym typeface="+mn-ea"/>
            </a:endParaRPr>
          </a:p>
          <a:p>
            <a:pPr>
              <a:lnSpc>
                <a:spcPct val="120000"/>
              </a:lnSpc>
            </a:pPr>
            <a:r>
              <a:rPr lang="zh-CN" altLang="en-US" sz="2400" b="1" dirty="0">
                <a:solidFill>
                  <a:schemeClr val="tx1"/>
                </a:solidFill>
                <a:latin typeface="楷体" panose="02010609060101010101" charset="-122"/>
                <a:ea typeface="楷体" panose="02010609060101010101" charset="-122"/>
                <a:cs typeface="楷体" panose="02010609060101010101" charset="-122"/>
                <a:sym typeface="+mn-ea"/>
              </a:rPr>
              <a:t>OAuth2四种授权方式</a:t>
            </a:r>
            <a:endParaRPr lang="zh-CN" altLang="en-US" sz="2400" b="1" dirty="0">
              <a:solidFill>
                <a:schemeClr val="tx1"/>
              </a:solidFill>
              <a:latin typeface="楷体" panose="02010609060101010101" charset="-122"/>
              <a:ea typeface="楷体" panose="02010609060101010101" charset="-122"/>
              <a:cs typeface="楷体" panose="02010609060101010101" charset="-122"/>
              <a:sym typeface="+mn-ea"/>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1、授权码模式（authorization code）用在客户端与服务端应用之间授权</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2、简化模式（implicit）用在移动app或者web app(这些app是在用户的设备上的，如</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在手机上调起微信来进行认证授权) </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3、密码模式（resource owner password credentials）应用直接都是受信任的(都是由一家公司开发的)</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4、客户端模式（client credentials）用在应用API访问</a:t>
            </a:r>
            <a:endParaRPr lang="zh-CN" altLang="en-US" b="1">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drap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1"/>
          <a:stretch>
            <a:fillRect/>
          </a:stretch>
        </p:blipFill>
        <p:spPr>
          <a:xfrm>
            <a:off x="-381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76250" y="583565"/>
            <a:ext cx="11238865" cy="2416175"/>
          </a:xfrm>
          <a:prstGeom prst="rect">
            <a:avLst/>
          </a:prstGeom>
          <a:noFill/>
        </p:spPr>
        <p:txBody>
          <a:bodyPr wrap="square" rtlCol="0">
            <a:spAutoFit/>
          </a:bodyPr>
          <a:p>
            <a:pPr>
              <a:lnSpc>
                <a:spcPct val="120000"/>
              </a:lnSpc>
            </a:pP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微服务安全框架 </a:t>
            </a:r>
            <a:r>
              <a:rPr lang="en-US" altLang="zh-CN" b="1" dirty="0">
                <a:solidFill>
                  <a:schemeClr val="bg1"/>
                </a:solidFill>
                <a:latin typeface="楷体" panose="02010609060101010101" charset="-122"/>
                <a:ea typeface="楷体" panose="02010609060101010101" charset="-122"/>
                <a:cs typeface="楷体" panose="02010609060101010101" charset="-122"/>
                <a:sym typeface="+mn-ea"/>
              </a:rPr>
              <a:t>SpringBootS</a:t>
            </a: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ecurity</a:t>
            </a:r>
            <a:endParaRPr lang="zh-CN" altLang="en-US" b="1" dirty="0">
              <a:solidFill>
                <a:schemeClr val="bg1"/>
              </a:solidFill>
              <a:latin typeface="楷体" panose="02010609060101010101" charset="-122"/>
              <a:ea typeface="楷体" panose="02010609060101010101" charset="-122"/>
              <a:cs typeface="楷体" panose="02010609060101010101" charset="-122"/>
              <a:sym typeface="+mn-ea"/>
            </a:endParaRPr>
          </a:p>
          <a:p>
            <a:pPr>
              <a:lnSpc>
                <a:spcPct val="120000"/>
              </a:lnSpc>
            </a:pPr>
            <a:r>
              <a:rPr lang="zh-CN" altLang="en-US" b="1">
                <a:latin typeface="楷体" panose="02010609060101010101" charset="-122"/>
                <a:ea typeface="楷体" panose="02010609060101010101" charset="-122"/>
                <a:cs typeface="楷体" panose="02010609060101010101" charset="-122"/>
              </a:rPr>
              <a:t>课前疑问</a:t>
            </a:r>
            <a:r>
              <a:rPr lang="en-US" altLang="zh-CN" b="1">
                <a:latin typeface="楷体" panose="02010609060101010101" charset="-122"/>
                <a:ea typeface="楷体" panose="02010609060101010101" charset="-122"/>
                <a:cs typeface="楷体" panose="02010609060101010101" charset="-122"/>
              </a:rPr>
              <a:t>:</a:t>
            </a:r>
            <a:endParaRPr lang="en-US" altLang="zh-CN" b="1">
              <a:latin typeface="楷体" panose="02010609060101010101" charset="-122"/>
              <a:ea typeface="楷体" panose="02010609060101010101" charset="-122"/>
              <a:cs typeface="楷体" panose="02010609060101010101" charset="-122"/>
            </a:endParaRPr>
          </a:p>
          <a:p>
            <a:pPr>
              <a:lnSpc>
                <a:spcPct val="120000"/>
              </a:lnSpc>
            </a:pPr>
            <a:r>
              <a:rPr lang="en-US" altLang="zh-CN" b="1">
                <a:latin typeface="楷体" panose="02010609060101010101" charset="-122"/>
                <a:ea typeface="楷体" panose="02010609060101010101" charset="-122"/>
                <a:cs typeface="楷体" panose="02010609060101010101" charset="-122"/>
              </a:rPr>
              <a:t>1</a:t>
            </a:r>
            <a:r>
              <a:rPr lang="zh-CN" altLang="en-US" b="1">
                <a:latin typeface="楷体" panose="02010609060101010101" charset="-122"/>
                <a:ea typeface="楷体" panose="02010609060101010101" charset="-122"/>
                <a:cs typeface="楷体" panose="02010609060101010101" charset="-122"/>
              </a:rPr>
              <a:t>、如何将数据导入多个不同的数据库产品中 </a:t>
            </a:r>
            <a:r>
              <a:rPr lang="en-US" altLang="zh-CN" b="1">
                <a:latin typeface="楷体" panose="02010609060101010101" charset="-122"/>
                <a:ea typeface="楷体" panose="02010609060101010101" charset="-122"/>
                <a:cs typeface="楷体" panose="02010609060101010101" charset="-122"/>
              </a:rPr>
              <a:t>sqlserver</a:t>
            </a:r>
            <a:r>
              <a:rPr lang="zh-CN" altLang="en-US" b="1">
                <a:latin typeface="楷体" panose="02010609060101010101" charset="-122"/>
                <a:ea typeface="楷体" panose="02010609060101010101" charset="-122"/>
                <a:cs typeface="楷体" panose="02010609060101010101" charset="-122"/>
              </a:rPr>
              <a:t>迁移</a:t>
            </a:r>
            <a:r>
              <a:rPr lang="en-US" altLang="zh-CN" b="1">
                <a:latin typeface="楷体" panose="02010609060101010101" charset="-122"/>
                <a:ea typeface="楷体" panose="02010609060101010101" charset="-122"/>
                <a:cs typeface="楷体" panose="02010609060101010101" charset="-122"/>
              </a:rPr>
              <a:t>mysql</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en-US" altLang="zh-CN" b="1">
                <a:latin typeface="楷体" panose="02010609060101010101" charset="-122"/>
                <a:ea typeface="楷体" panose="02010609060101010101" charset="-122"/>
                <a:cs typeface="楷体" panose="02010609060101010101" charset="-122"/>
              </a:rPr>
              <a:t>2</a:t>
            </a:r>
            <a:r>
              <a:rPr lang="zh-CN" altLang="en-US" b="1">
                <a:latin typeface="楷体" panose="02010609060101010101" charset="-122"/>
                <a:ea typeface="楷体" panose="02010609060101010101" charset="-122"/>
                <a:cs typeface="楷体" panose="02010609060101010101" charset="-122"/>
              </a:rPr>
              <a:t>、</a:t>
            </a:r>
            <a:r>
              <a:rPr lang="en-US" altLang="zh-CN" b="1">
                <a:latin typeface="楷体" panose="02010609060101010101" charset="-122"/>
                <a:ea typeface="楷体" panose="02010609060101010101" charset="-122"/>
                <a:cs typeface="楷体" panose="02010609060101010101" charset="-122"/>
              </a:rPr>
              <a:t>LCN</a:t>
            </a:r>
            <a:r>
              <a:rPr lang="zh-CN" altLang="en-US" b="1">
                <a:latin typeface="楷体" panose="02010609060101010101" charset="-122"/>
                <a:ea typeface="楷体" panose="02010609060101010101" charset="-122"/>
                <a:cs typeface="楷体" panose="02010609060101010101" charset="-122"/>
              </a:rPr>
              <a:t>是否支持</a:t>
            </a:r>
            <a:r>
              <a:rPr lang="en-US" altLang="zh-CN" b="1">
                <a:latin typeface="楷体" panose="02010609060101010101" charset="-122"/>
                <a:ea typeface="楷体" panose="02010609060101010101" charset="-122"/>
                <a:cs typeface="楷体" panose="02010609060101010101" charset="-122"/>
              </a:rPr>
              <a:t>SpringBoot2.0</a:t>
            </a:r>
            <a:endParaRPr lang="en-US" altLang="zh-CN" b="1">
              <a:latin typeface="楷体" panose="02010609060101010101" charset="-122"/>
              <a:ea typeface="楷体" panose="02010609060101010101" charset="-122"/>
              <a:cs typeface="楷体" panose="02010609060101010101" charset="-122"/>
            </a:endParaRPr>
          </a:p>
          <a:p>
            <a:pPr>
              <a:lnSpc>
                <a:spcPct val="120000"/>
              </a:lnSpc>
            </a:pPr>
            <a:r>
              <a:rPr lang="en-US" altLang="zh-CN" b="1">
                <a:latin typeface="楷体" panose="02010609060101010101" charset="-122"/>
                <a:ea typeface="楷体" panose="02010609060101010101" charset="-122"/>
                <a:cs typeface="楷体" panose="02010609060101010101" charset="-122"/>
              </a:rPr>
              <a:t>3</a:t>
            </a:r>
            <a:r>
              <a:rPr lang="zh-CN" altLang="en-US" b="1">
                <a:latin typeface="楷体" panose="02010609060101010101" charset="-122"/>
                <a:ea typeface="楷体" panose="02010609060101010101" charset="-122"/>
                <a:cs typeface="楷体" panose="02010609060101010101" charset="-122"/>
              </a:rPr>
              <a:t>、</a:t>
            </a:r>
            <a:r>
              <a:rPr lang="en-US" altLang="zh-CN" b="1">
                <a:latin typeface="楷体" panose="02010609060101010101" charset="-122"/>
                <a:ea typeface="楷体" panose="02010609060101010101" charset="-122"/>
                <a:cs typeface="楷体" panose="02010609060101010101" charset="-122"/>
              </a:rPr>
              <a:t>LCN</a:t>
            </a:r>
            <a:r>
              <a:rPr lang="zh-CN" altLang="en-US" b="1">
                <a:latin typeface="楷体" panose="02010609060101010101" charset="-122"/>
                <a:ea typeface="楷体" panose="02010609060101010101" charset="-122"/>
                <a:cs typeface="楷体" panose="02010609060101010101" charset="-122"/>
              </a:rPr>
              <a:t>是否支持hessian </a:t>
            </a:r>
            <a:endParaRPr lang="zh-CN" altLang="en-US" b="1">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drap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模板1112"/>
          <p:cNvPicPr>
            <a:picLocks noChangeAspect="1"/>
          </p:cNvPicPr>
          <p:nvPr/>
        </p:nvPicPr>
        <p:blipFill>
          <a:blip r:embed="rId1"/>
          <a:stretch>
            <a:fillRect/>
          </a:stretch>
        </p:blipFill>
        <p:spPr>
          <a:xfrm>
            <a:off x="80645" y="229870"/>
            <a:ext cx="12199620" cy="6862445"/>
          </a:xfrm>
          <a:prstGeom prst="rect">
            <a:avLst/>
          </a:prstGeom>
        </p:spPr>
      </p:pic>
      <p:sp>
        <p:nvSpPr>
          <p:cNvPr id="22" name="文本框 21"/>
          <p:cNvSpPr txBox="1"/>
          <p:nvPr/>
        </p:nvSpPr>
        <p:spPr>
          <a:xfrm>
            <a:off x="1126490" y="1071245"/>
            <a:ext cx="8143875" cy="4394835"/>
          </a:xfrm>
          <a:prstGeom prst="rect">
            <a:avLst/>
          </a:prstGeom>
          <a:noFill/>
          <a:effectLst>
            <a:outerShdw blurRad="292100" dist="254000" dir="5400000" sx="116000" sy="116000" algn="ctr" rotWithShape="0">
              <a:schemeClr val="tx1">
                <a:lumMod val="95000"/>
                <a:lumOff val="5000"/>
                <a:alpha val="43000"/>
              </a:schemeClr>
            </a:outerShdw>
          </a:effectLst>
        </p:spPr>
        <p:txBody>
          <a:bodyPr wrap="square" rtlCol="0">
            <a:spAutoFit/>
          </a:bodyPr>
          <a:p>
            <a:pPr algn="l">
              <a:lnSpc>
                <a:spcPct val="140000"/>
              </a:lnSpc>
            </a:pPr>
            <a:r>
              <a:rPr lang="zh-CN" altLang="en-US" sz="20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课 程 资 料 联  系</a:t>
            </a: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小微老师 </a:t>
            </a:r>
            <a:r>
              <a:rPr lang="en-US" altLang="zh-CN"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QQ:483966038</a:t>
            </a:r>
            <a:endParaRPr lang="en-US" altLang="zh-CN"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4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课 程  报 名  咨   询：</a:t>
            </a:r>
            <a:r>
              <a:rPr lang="zh-CN" altLang="en-US"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安妮老师 </a:t>
            </a:r>
            <a:r>
              <a:rPr lang="en-US" altLang="zh-CN"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QQ:2721395193</a:t>
            </a:r>
            <a:endParaRPr lang="en-US" altLang="zh-CN"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4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微                       信</a:t>
            </a:r>
            <a:r>
              <a:rPr lang="en-US" altLang="zh-CN"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altLang="zh-CN"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yushengjun644</a:t>
            </a:r>
            <a:endParaRPr lang="en-US" altLang="zh-CN"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4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有任何疑问</a:t>
            </a:r>
            <a:r>
              <a:rPr lang="en-US" altLang="zh-CN"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可以加余老师 </a:t>
            </a:r>
            <a:r>
              <a:rPr lang="en-US" altLang="zh-CN"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QQ:644064779 </a:t>
            </a: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微信</a:t>
            </a:r>
            <a:r>
              <a:rPr lang="en-US" altLang="zh-CN"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:yushengjun644 </a:t>
            </a:r>
            <a:endParaRPr lang="en-US" altLang="zh-CN"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40000"/>
              </a:lnSpc>
            </a:pPr>
            <a:r>
              <a:rPr lang="zh-CN" altLang="en-US"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每 特 官 方 粉 丝 </a:t>
            </a: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群</a:t>
            </a:r>
            <a:r>
              <a:rPr lang="en-US" altLang="zh-CN"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altLang="zh-CN"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193086273</a:t>
            </a:r>
            <a:endParaRPr lang="en-US" altLang="zh-CN"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40000"/>
              </a:lnSpc>
            </a:pPr>
            <a:endParaRPr lang="en-US" altLang="zh-CN"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40000"/>
              </a:lnSpc>
            </a:pPr>
            <a:r>
              <a:rPr lang="zh-CN" altLang="en-US"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每周 </a:t>
            </a:r>
            <a:r>
              <a:rPr lang="en-US" altLang="zh-CN"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1 2 4 6 </a:t>
            </a:r>
            <a:r>
              <a:rPr lang="zh-CN" altLang="en-US"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晚上</a:t>
            </a:r>
            <a:r>
              <a:rPr lang="en-US" altLang="zh-CN"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20:30-22:30</a:t>
            </a:r>
            <a:endParaRPr lang="en-US" altLang="zh-CN"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40000"/>
              </a:lnSpc>
            </a:pPr>
            <a:r>
              <a:rPr lang="zh-CN" altLang="en-US"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内部课现在学费</a:t>
            </a:r>
            <a:r>
              <a:rPr lang="en-US" altLang="zh-CN"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5399 </a:t>
            </a:r>
            <a:r>
              <a:rPr lang="zh-CN" altLang="en-US"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抽取优惠券可以优惠 </a:t>
            </a:r>
            <a:r>
              <a:rPr lang="en-US" altLang="zh-CN"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500-1600</a:t>
            </a:r>
            <a:r>
              <a:rPr lang="zh-CN" altLang="en-US"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元不等</a:t>
            </a:r>
            <a:endParaRPr lang="zh-CN" altLang="en-US"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40000"/>
              </a:lnSpc>
            </a:pPr>
            <a:r>
              <a:rPr lang="zh-CN" altLang="en-US"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支持蚂蚁课堂花呗、信用卡、京东白条 </a:t>
            </a:r>
            <a:endParaRPr lang="zh-CN" altLang="en-US"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40000"/>
              </a:lnSpc>
            </a:pPr>
            <a:r>
              <a:rPr lang="zh-CN" altLang="en-US"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终生免费学习</a:t>
            </a:r>
            <a:endParaRPr lang="zh-CN" altLang="en-US"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40000"/>
              </a:lnSpc>
            </a:pPr>
            <a:r>
              <a:rPr lang="zh-CN" altLang="zh-CN"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报名的每位学员会指导学习路线，学习过程中少走弯路。</a:t>
            </a:r>
            <a:endParaRPr lang="zh-CN" altLang="en-US"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3" name="菱形 22"/>
          <p:cNvSpPr/>
          <p:nvPr/>
        </p:nvSpPr>
        <p:spPr>
          <a:xfrm>
            <a:off x="940435" y="1276350"/>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4" name="菱形 23"/>
          <p:cNvSpPr/>
          <p:nvPr/>
        </p:nvSpPr>
        <p:spPr>
          <a:xfrm>
            <a:off x="940435" y="1659255"/>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5" name="菱形 24"/>
          <p:cNvSpPr/>
          <p:nvPr/>
        </p:nvSpPr>
        <p:spPr>
          <a:xfrm>
            <a:off x="940435" y="2007235"/>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6" name="菱形 25"/>
          <p:cNvSpPr/>
          <p:nvPr/>
        </p:nvSpPr>
        <p:spPr>
          <a:xfrm>
            <a:off x="940435" y="2395855"/>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7" name="菱形 26"/>
          <p:cNvSpPr/>
          <p:nvPr/>
        </p:nvSpPr>
        <p:spPr>
          <a:xfrm>
            <a:off x="940435" y="2785110"/>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9" name="菱形 28"/>
          <p:cNvSpPr/>
          <p:nvPr/>
        </p:nvSpPr>
        <p:spPr>
          <a:xfrm>
            <a:off x="940435" y="3568065"/>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0" name="菱形 29"/>
          <p:cNvSpPr/>
          <p:nvPr/>
        </p:nvSpPr>
        <p:spPr>
          <a:xfrm>
            <a:off x="940435" y="3957320"/>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1" name="菱形 30"/>
          <p:cNvSpPr/>
          <p:nvPr/>
        </p:nvSpPr>
        <p:spPr>
          <a:xfrm>
            <a:off x="940435" y="4324350"/>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2" name="菱形 31"/>
          <p:cNvSpPr/>
          <p:nvPr/>
        </p:nvSpPr>
        <p:spPr>
          <a:xfrm>
            <a:off x="940435" y="4691380"/>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3" name="菱形 32"/>
          <p:cNvSpPr/>
          <p:nvPr/>
        </p:nvSpPr>
        <p:spPr>
          <a:xfrm>
            <a:off x="940435" y="5113655"/>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drap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培训92911"/>
          <p:cNvPicPr>
            <a:picLocks noChangeAspect="1"/>
          </p:cNvPicPr>
          <p:nvPr/>
        </p:nvPicPr>
        <p:blipFill>
          <a:blip r:embed="rId1"/>
          <a:stretch>
            <a:fillRect/>
          </a:stretch>
        </p:blipFill>
        <p:spPr>
          <a:xfrm>
            <a:off x="-5080" y="3175"/>
            <a:ext cx="12191365" cy="6858000"/>
          </a:xfrm>
          <a:prstGeom prst="rect">
            <a:avLst/>
          </a:prstGeom>
        </p:spPr>
      </p:pic>
    </p:spTree>
  </p:cSld>
  <p:clrMapOvr>
    <a:masterClrMapping/>
  </p:clrMapOvr>
  <p:transition spd="slow">
    <p:comb/>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页面模板 水印"/>
          <p:cNvPicPr>
            <a:picLocks noChangeAspect="1"/>
          </p:cNvPicPr>
          <p:nvPr/>
        </p:nvPicPr>
        <p:blipFill>
          <a:blip r:embed="rId1"/>
          <a:stretch>
            <a:fillRect/>
          </a:stretch>
        </p:blipFill>
        <p:spPr>
          <a:xfrm>
            <a:off x="-11430" y="-11430"/>
            <a:ext cx="12219940" cy="6873875"/>
          </a:xfrm>
          <a:prstGeom prst="rect">
            <a:avLst/>
          </a:prstGeom>
        </p:spPr>
      </p:pic>
      <p:sp>
        <p:nvSpPr>
          <p:cNvPr id="18" name="矩形 17"/>
          <p:cNvSpPr/>
          <p:nvPr/>
        </p:nvSpPr>
        <p:spPr>
          <a:xfrm>
            <a:off x="452120" y="821690"/>
            <a:ext cx="3794125" cy="466915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2" name="文本框 21"/>
          <p:cNvSpPr txBox="1"/>
          <p:nvPr/>
        </p:nvSpPr>
        <p:spPr>
          <a:xfrm>
            <a:off x="4982845" y="930910"/>
            <a:ext cx="6593840" cy="4408805"/>
          </a:xfrm>
          <a:prstGeom prst="rect">
            <a:avLst/>
          </a:prstGeom>
          <a:noFill/>
        </p:spPr>
        <p:txBody>
          <a:bodyPr wrap="square" rtlCol="0">
            <a:spAutoFit/>
          </a:bodyPr>
          <a:p>
            <a:pPr>
              <a:lnSpc>
                <a:spcPct val="120000"/>
              </a:lnSpc>
            </a:pPr>
            <a:r>
              <a:rPr lang="zh-CN" altLang="en-US">
                <a:latin typeface="微软雅黑" panose="020B0503020204020204" pitchFamily="34" charset="-122"/>
                <a:ea typeface="微软雅黑" panose="020B0503020204020204" pitchFamily="34" charset="-122"/>
                <a:cs typeface="微软雅黑" panose="020B0503020204020204" pitchFamily="34" charset="-122"/>
              </a:rPr>
              <a:t>余胜军，男，1997年出生，蚂蚁课堂创始人&amp;97后互联网创业者，创办了上海每特教育科技有限公司，其公司产品是主要培训Java架构师培训。</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a:lnSpc>
                <a:spcPct val="120000"/>
              </a:lnSpc>
            </a:pPr>
            <a:r>
              <a:rPr lang="zh-CN" altLang="en-US">
                <a:latin typeface="微软雅黑" panose="020B0503020204020204" pitchFamily="34" charset="-122"/>
                <a:ea typeface="微软雅黑" panose="020B0503020204020204" pitchFamily="34" charset="-122"/>
                <a:cs typeface="微软雅黑" panose="020B0503020204020204" pitchFamily="34" charset="-122"/>
              </a:rPr>
              <a:t>18岁的时候担任主力Java研发、项目Leader、年薪税后高达22万左右，同年18岁创办了蚂蚁课堂-在线教育平台。</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a:lnSpc>
                <a:spcPct val="120000"/>
              </a:lnSpc>
            </a:pPr>
            <a:r>
              <a:rPr lang="zh-CN" altLang="en-US">
                <a:latin typeface="微软雅黑" panose="020B0503020204020204" pitchFamily="34" charset="-122"/>
                <a:ea typeface="微软雅黑" panose="020B0503020204020204" pitchFamily="34" charset="-122"/>
                <a:cs typeface="微软雅黑" panose="020B0503020204020204" pitchFamily="34" charset="-122"/>
              </a:rPr>
              <a:t>18岁的时候通过自己第一桶金，给自己父母在武汉市买了一套数百万的房子。</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a:lnSpc>
                <a:spcPct val="120000"/>
              </a:lnSpc>
            </a:pPr>
            <a:r>
              <a:rPr lang="zh-CN" altLang="en-US">
                <a:latin typeface="微软雅黑" panose="020B0503020204020204" pitchFamily="34" charset="-122"/>
                <a:ea typeface="微软雅黑" panose="020B0503020204020204" pitchFamily="34" charset="-122"/>
                <a:cs typeface="微软雅黑" panose="020B0503020204020204" pitchFamily="34" charset="-122"/>
              </a:rPr>
              <a:t>19岁的时候创办了-上海每特教育科技有限公司 定位软件行业分布式微服务培训。</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a:lnSpc>
                <a:spcPct val="120000"/>
              </a:lnSpc>
            </a:pPr>
            <a:r>
              <a:rPr lang="zh-CN" altLang="en-US">
                <a:latin typeface="微软雅黑" panose="020B0503020204020204" pitchFamily="34" charset="-122"/>
                <a:ea typeface="微软雅黑" panose="020B0503020204020204" pitchFamily="34" charset="-122"/>
                <a:cs typeface="微软雅黑" panose="020B0503020204020204" pitchFamily="34" charset="-122"/>
              </a:rPr>
              <a:t>20岁的时候在线直播Java分布式和微服务培训课程，年收入300万元。</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a:lnSpc>
                <a:spcPct val="120000"/>
              </a:lnSpc>
            </a:pPr>
            <a:r>
              <a:rPr lang="zh-CN" altLang="en-US">
                <a:latin typeface="微软雅黑" panose="020B0503020204020204" pitchFamily="34" charset="-122"/>
                <a:ea typeface="微软雅黑" panose="020B0503020204020204" pitchFamily="34" charset="-122"/>
                <a:cs typeface="微软雅黑" panose="020B0503020204020204" pitchFamily="34" charset="-122"/>
              </a:rPr>
              <a:t>20岁的时候创办了人生第二家公司-苏州特每信息科技有限公司，其注册资本1000万元。</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3" name="菱形 22"/>
          <p:cNvSpPr/>
          <p:nvPr/>
        </p:nvSpPr>
        <p:spPr>
          <a:xfrm>
            <a:off x="4796790" y="2041525"/>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4" name="菱形 23"/>
          <p:cNvSpPr/>
          <p:nvPr/>
        </p:nvSpPr>
        <p:spPr>
          <a:xfrm>
            <a:off x="4796790" y="2715260"/>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5" name="菱形 24"/>
          <p:cNvSpPr/>
          <p:nvPr/>
        </p:nvSpPr>
        <p:spPr>
          <a:xfrm>
            <a:off x="4796790" y="3347085"/>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6" name="菱形 25"/>
          <p:cNvSpPr/>
          <p:nvPr/>
        </p:nvSpPr>
        <p:spPr>
          <a:xfrm>
            <a:off x="4796790" y="3998595"/>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7" name="菱形 26"/>
          <p:cNvSpPr/>
          <p:nvPr/>
        </p:nvSpPr>
        <p:spPr>
          <a:xfrm>
            <a:off x="4796790" y="4683125"/>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8" name="文本框 27"/>
          <p:cNvSpPr txBox="1"/>
          <p:nvPr/>
        </p:nvSpPr>
        <p:spPr>
          <a:xfrm>
            <a:off x="4978400" y="5339715"/>
            <a:ext cx="5850890" cy="368300"/>
          </a:xfrm>
          <a:prstGeom prst="rect">
            <a:avLst/>
          </a:prstGeom>
          <a:noFill/>
        </p:spPr>
        <p:txBody>
          <a:bodyPr wrap="none" rtlCol="0">
            <a:spAutoFit/>
          </a:bodyPr>
          <a:p>
            <a:pPr algn="l"/>
            <a:r>
              <a:rPr lang="zh-CN" altLang="en-US" b="1" i="1">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余老师联系方式</a:t>
            </a:r>
            <a:r>
              <a:rPr lang="en-US" altLang="zh-CN" b="1" i="1">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a:t>
            </a:r>
            <a:r>
              <a:rPr lang="zh-CN" altLang="en-US" b="1" i="1">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QQ</a:t>
            </a:r>
            <a:r>
              <a:rPr lang="en-US" altLang="zh-CN" b="1" i="1">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a:t>
            </a:r>
            <a:r>
              <a:rPr lang="zh-CN" altLang="en-US" b="1" i="1">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644064779   微信</a:t>
            </a:r>
            <a:r>
              <a:rPr lang="en-US" altLang="zh-CN" b="1" i="1">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a:t>
            </a:r>
            <a:r>
              <a:rPr lang="zh-CN" altLang="en-US" b="1" i="1">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yushengjun644</a:t>
            </a:r>
            <a:endParaRPr lang="zh-CN" altLang="en-US" b="1" i="1">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endParaRPr>
          </a:p>
        </p:txBody>
      </p:sp>
      <p:pic>
        <p:nvPicPr>
          <p:cNvPr id="3" name="图片 2"/>
          <p:cNvPicPr>
            <a:picLocks noChangeAspect="1"/>
          </p:cNvPicPr>
          <p:nvPr/>
        </p:nvPicPr>
        <p:blipFill>
          <a:blip r:embed="rId2"/>
          <a:stretch>
            <a:fillRect/>
          </a:stretch>
        </p:blipFill>
        <p:spPr>
          <a:xfrm>
            <a:off x="648335" y="902970"/>
            <a:ext cx="3401695" cy="452818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drap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1"/>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1228725" y="1153795"/>
            <a:ext cx="8982075" cy="4408805"/>
          </a:xfrm>
          <a:prstGeom prst="rect">
            <a:avLst/>
          </a:prstGeom>
          <a:noFill/>
        </p:spPr>
        <p:txBody>
          <a:bodyPr wrap="square" rtlCol="0">
            <a:spAutoFit/>
          </a:bodyPr>
          <a:p>
            <a:pPr>
              <a:lnSpc>
                <a:spcPct val="120000"/>
              </a:lnSpc>
            </a:pP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服务安全框架 </a:t>
            </a:r>
            <a:r>
              <a:rPr lang="en-US" altLang="zh-CN" b="1" dirty="0">
                <a:solidFill>
                  <a:schemeClr val="bg1"/>
                </a:solidFill>
                <a:latin typeface="楷体" panose="02010609060101010101" charset="-122"/>
                <a:ea typeface="楷体" panose="02010609060101010101" charset="-122"/>
                <a:cs typeface="楷体" panose="02010609060101010101" charset="-122"/>
                <a:sym typeface="+mn-ea"/>
              </a:rPr>
              <a:t>SpringBootS</a:t>
            </a: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ecurity</a:t>
            </a:r>
            <a:endParaRPr lang="zh-CN" altLang="en-US" b="1" dirty="0">
              <a:solidFill>
                <a:schemeClr val="bg1"/>
              </a:solidFill>
              <a:latin typeface="楷体" panose="02010609060101010101" charset="-122"/>
              <a:ea typeface="楷体" panose="02010609060101010101" charset="-122"/>
              <a:cs typeface="楷体" panose="02010609060101010101" charset="-122"/>
              <a:sym typeface="+mn-ea"/>
            </a:endParaRPr>
          </a:p>
          <a:p>
            <a:pPr>
              <a:lnSpc>
                <a:spcPct val="120000"/>
              </a:lnSpc>
            </a:pPr>
            <a:r>
              <a:rPr lang="en-US" altLang="zh-CN" b="1">
                <a:solidFill>
                  <a:schemeClr val="tx1"/>
                </a:solidFill>
                <a:latin typeface="楷体" panose="02010609060101010101" charset="-122"/>
                <a:ea typeface="楷体" panose="02010609060101010101" charset="-122"/>
                <a:cs typeface="楷体" panose="02010609060101010101" charset="-122"/>
              </a:rPr>
              <a:t>1</a:t>
            </a:r>
            <a:r>
              <a:rPr lang="zh-CN" altLang="en-US" b="1">
                <a:solidFill>
                  <a:schemeClr val="tx1"/>
                </a:solidFill>
                <a:latin typeface="楷体" panose="02010609060101010101" charset="-122"/>
                <a:ea typeface="楷体" panose="02010609060101010101" charset="-122"/>
                <a:cs typeface="楷体" panose="02010609060101010101" charset="-122"/>
              </a:rPr>
              <a:t>、什么是微服务开放平台</a:t>
            </a: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en-US" altLang="zh-CN" b="1">
                <a:solidFill>
                  <a:schemeClr val="tx1"/>
                </a:solidFill>
                <a:latin typeface="楷体" panose="02010609060101010101" charset="-122"/>
                <a:ea typeface="楷体" panose="02010609060101010101" charset="-122"/>
                <a:cs typeface="楷体" panose="02010609060101010101" charset="-122"/>
              </a:rPr>
              <a:t>2</a:t>
            </a:r>
            <a:r>
              <a:rPr lang="zh-CN" altLang="en-US" b="1">
                <a:solidFill>
                  <a:schemeClr val="tx1"/>
                </a:solidFill>
                <a:latin typeface="楷体" panose="02010609060101010101" charset="-122"/>
                <a:ea typeface="楷体" panose="02010609060101010101" charset="-122"/>
                <a:cs typeface="楷体" panose="02010609060101010101" charset="-122"/>
              </a:rPr>
              <a:t>、Oauth2.0开放授权协议</a:t>
            </a: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en-US" altLang="zh-CN" b="1">
                <a:solidFill>
                  <a:schemeClr val="tx1"/>
                </a:solidFill>
                <a:latin typeface="楷体" panose="02010609060101010101" charset="-122"/>
                <a:ea typeface="楷体" panose="02010609060101010101" charset="-122"/>
                <a:cs typeface="楷体" panose="02010609060101010101" charset="-122"/>
              </a:rPr>
              <a:t>3</a:t>
            </a:r>
            <a:r>
              <a:rPr lang="zh-CN" altLang="en-US" b="1">
                <a:solidFill>
                  <a:schemeClr val="tx1"/>
                </a:solidFill>
                <a:latin typeface="楷体" panose="02010609060101010101" charset="-122"/>
                <a:ea typeface="楷体" panose="02010609060101010101" charset="-122"/>
                <a:cs typeface="楷体" panose="02010609060101010101" charset="-122"/>
              </a:rPr>
              <a:t>、常用开放平台接口</a:t>
            </a: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en-US" altLang="zh-CN" b="1">
                <a:solidFill>
                  <a:schemeClr val="tx1"/>
                </a:solidFill>
                <a:latin typeface="楷体" panose="02010609060101010101" charset="-122"/>
                <a:ea typeface="楷体" panose="02010609060101010101" charset="-122"/>
                <a:cs typeface="楷体" panose="02010609060101010101" charset="-122"/>
              </a:rPr>
              <a:t>4</a:t>
            </a:r>
            <a:r>
              <a:rPr lang="zh-CN" altLang="en-US" b="1">
                <a:solidFill>
                  <a:schemeClr val="tx1"/>
                </a:solidFill>
                <a:latin typeface="楷体" panose="02010609060101010101" charset="-122"/>
                <a:ea typeface="楷体" panose="02010609060101010101" charset="-122"/>
                <a:cs typeface="楷体" panose="02010609060101010101" charset="-122"/>
              </a:rPr>
              <a:t>、</a:t>
            </a:r>
            <a:r>
              <a:rPr lang="en-US" altLang="zh-CN" b="1">
                <a:solidFill>
                  <a:schemeClr val="tx1"/>
                </a:solidFill>
                <a:latin typeface="楷体" panose="02010609060101010101" charset="-122"/>
                <a:ea typeface="楷体" panose="02010609060101010101" charset="-122"/>
                <a:cs typeface="楷体" panose="02010609060101010101" charset="-122"/>
              </a:rPr>
              <a:t>QQ</a:t>
            </a:r>
            <a:r>
              <a:rPr lang="zh-CN" altLang="en-US" b="1">
                <a:solidFill>
                  <a:schemeClr val="tx1"/>
                </a:solidFill>
                <a:latin typeface="楷体" panose="02010609060101010101" charset="-122"/>
                <a:ea typeface="楷体" panose="02010609060101010101" charset="-122"/>
                <a:cs typeface="楷体" panose="02010609060101010101" charset="-122"/>
              </a:rPr>
              <a:t>互联网授权平台</a:t>
            </a: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en-US" altLang="zh-CN" b="1">
                <a:solidFill>
                  <a:schemeClr val="tx1"/>
                </a:solidFill>
                <a:latin typeface="楷体" panose="02010609060101010101" charset="-122"/>
                <a:ea typeface="楷体" panose="02010609060101010101" charset="-122"/>
                <a:cs typeface="楷体" panose="02010609060101010101" charset="-122"/>
              </a:rPr>
              <a:t>5</a:t>
            </a:r>
            <a:r>
              <a:rPr lang="zh-CN" altLang="en-US" b="1">
                <a:solidFill>
                  <a:schemeClr val="tx1"/>
                </a:solidFill>
                <a:latin typeface="楷体" panose="02010609060101010101" charset="-122"/>
                <a:ea typeface="楷体" panose="02010609060101010101" charset="-122"/>
                <a:cs typeface="楷体" panose="02010609060101010101" charset="-122"/>
              </a:rPr>
              <a:t>、演示</a:t>
            </a:r>
            <a:r>
              <a:rPr lang="en-US" altLang="zh-CN" b="1">
                <a:solidFill>
                  <a:schemeClr val="tx1"/>
                </a:solidFill>
                <a:latin typeface="楷体" panose="02010609060101010101" charset="-122"/>
                <a:ea typeface="楷体" panose="02010609060101010101" charset="-122"/>
                <a:cs typeface="楷体" panose="02010609060101010101" charset="-122"/>
              </a:rPr>
              <a:t>QQ</a:t>
            </a:r>
            <a:r>
              <a:rPr lang="zh-CN" altLang="en-US" b="1">
                <a:solidFill>
                  <a:schemeClr val="tx1"/>
                </a:solidFill>
                <a:latin typeface="楷体" panose="02010609060101010101" charset="-122"/>
                <a:ea typeface="楷体" panose="02010609060101010101" charset="-122"/>
                <a:cs typeface="楷体" panose="02010609060101010101" charset="-122"/>
              </a:rPr>
              <a:t>互联网接口</a:t>
            </a: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en-US" altLang="zh-CN" b="1">
                <a:solidFill>
                  <a:schemeClr val="tx1"/>
                </a:solidFill>
                <a:latin typeface="楷体" panose="02010609060101010101" charset="-122"/>
                <a:ea typeface="楷体" panose="02010609060101010101" charset="-122"/>
                <a:cs typeface="楷体" panose="02010609060101010101" charset="-122"/>
              </a:rPr>
              <a:t>6</a:t>
            </a:r>
            <a:r>
              <a:rPr lang="zh-CN" altLang="en-US" b="1">
                <a:solidFill>
                  <a:schemeClr val="tx1"/>
                </a:solidFill>
                <a:latin typeface="楷体" panose="02010609060101010101" charset="-122"/>
                <a:ea typeface="楷体" panose="02010609060101010101" charset="-122"/>
                <a:cs typeface="楷体" panose="02010609060101010101" charset="-122"/>
              </a:rPr>
              <a:t>、基于</a:t>
            </a:r>
            <a:r>
              <a:rPr lang="en-US" altLang="zh-CN" b="1">
                <a:solidFill>
                  <a:schemeClr val="tx1"/>
                </a:solidFill>
                <a:latin typeface="楷体" panose="02010609060101010101" charset="-122"/>
                <a:ea typeface="楷体" panose="02010609060101010101" charset="-122"/>
                <a:cs typeface="楷体" panose="02010609060101010101" charset="-122"/>
              </a:rPr>
              <a:t>SpringCloudOauth2 </a:t>
            </a:r>
            <a:r>
              <a:rPr lang="zh-CN" altLang="en-US" b="1">
                <a:solidFill>
                  <a:schemeClr val="tx1"/>
                </a:solidFill>
                <a:latin typeface="楷体" panose="02010609060101010101" charset="-122"/>
                <a:ea typeface="楷体" panose="02010609060101010101" charset="-122"/>
                <a:cs typeface="楷体" panose="02010609060101010101" charset="-122"/>
              </a:rPr>
              <a:t>搭建微服务开放平台</a:t>
            </a:r>
            <a:endParaRPr lang="en-US" altLang="zh-CN" b="1">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zh-CN" altLang="en-US" b="1">
                <a:solidFill>
                  <a:schemeClr val="tx1"/>
                </a:solidFill>
                <a:latin typeface="楷体" panose="02010609060101010101" charset="-122"/>
                <a:ea typeface="楷体" panose="02010609060101010101" charset="-122"/>
                <a:cs typeface="楷体" panose="02010609060101010101" charset="-122"/>
              </a:rPr>
              <a:t>https://github.com/spring-cloud/spring-cloud-security</a:t>
            </a: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zh-CN" altLang="en-US" b="1">
                <a:solidFill>
                  <a:schemeClr val="tx1"/>
                </a:solidFill>
                <a:latin typeface="楷体" panose="02010609060101010101" charset="-122"/>
                <a:ea typeface="楷体" panose="02010609060101010101" charset="-122"/>
                <a:cs typeface="楷体" panose="02010609060101010101" charset="-122"/>
              </a:rPr>
              <a:t>http://wiki.connect.qq.com/</a:t>
            </a: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2" name="文本框 1"/>
          <p:cNvSpPr txBox="1"/>
          <p:nvPr/>
        </p:nvSpPr>
        <p:spPr>
          <a:xfrm>
            <a:off x="1228725" y="66040"/>
            <a:ext cx="8982075" cy="1087755"/>
          </a:xfrm>
          <a:prstGeom prst="rect">
            <a:avLst/>
          </a:prstGeom>
          <a:noFill/>
        </p:spPr>
        <p:txBody>
          <a:bodyPr wrap="square" rtlCol="0">
            <a:spAutoFit/>
          </a:bodyPr>
          <a:p>
            <a:pPr>
              <a:lnSpc>
                <a:spcPct val="120000"/>
              </a:lnSpc>
            </a:pPr>
            <a:r>
              <a:rPr lang="zh-CN" altLang="en-US" b="1">
                <a:solidFill>
                  <a:schemeClr val="tx1"/>
                </a:solidFill>
                <a:latin typeface="楷体" panose="02010609060101010101" charset="-122"/>
                <a:ea typeface="楷体" panose="02010609060101010101" charset="-122"/>
                <a:cs typeface="楷体" panose="02010609060101010101" charset="-122"/>
              </a:rPr>
              <a:t>上课内容</a:t>
            </a: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drap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1"/>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1228725" y="1153795"/>
            <a:ext cx="8982075" cy="3744595"/>
          </a:xfrm>
          <a:prstGeom prst="rect">
            <a:avLst/>
          </a:prstGeom>
          <a:noFill/>
        </p:spPr>
        <p:txBody>
          <a:bodyPr wrap="square" rtlCol="0">
            <a:spAutoFit/>
          </a:bodyPr>
          <a:p>
            <a:pPr>
              <a:lnSpc>
                <a:spcPct val="120000"/>
              </a:lnSpc>
            </a:pP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服务安全框架 </a:t>
            </a:r>
            <a:r>
              <a:rPr lang="en-US" altLang="zh-CN" b="1" dirty="0">
                <a:solidFill>
                  <a:schemeClr val="bg1"/>
                </a:solidFill>
                <a:latin typeface="楷体" panose="02010609060101010101" charset="-122"/>
                <a:ea typeface="楷体" panose="02010609060101010101" charset="-122"/>
                <a:cs typeface="楷体" panose="02010609060101010101" charset="-122"/>
                <a:sym typeface="+mn-ea"/>
              </a:rPr>
              <a:t>SpringBootS</a:t>
            </a: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ecurity</a:t>
            </a:r>
            <a:endParaRPr lang="zh-CN" altLang="en-US" b="1" dirty="0">
              <a:solidFill>
                <a:schemeClr val="bg1"/>
              </a:solidFill>
              <a:latin typeface="楷体" panose="02010609060101010101" charset="-122"/>
              <a:ea typeface="楷体" panose="02010609060101010101" charset="-122"/>
              <a:cs typeface="楷体" panose="02010609060101010101" charset="-122"/>
              <a:sym typeface="+mn-ea"/>
            </a:endParaRPr>
          </a:p>
          <a:p>
            <a:pPr>
              <a:lnSpc>
                <a:spcPct val="120000"/>
              </a:lnSpc>
            </a:pPr>
            <a:r>
              <a:rPr b="1">
                <a:solidFill>
                  <a:schemeClr val="tx1"/>
                </a:solidFill>
                <a:latin typeface="楷体" panose="02010609060101010101" charset="-122"/>
                <a:ea typeface="楷体" panose="02010609060101010101" charset="-122"/>
                <a:cs typeface="楷体" panose="02010609060101010101" charset="-122"/>
              </a:rPr>
              <a:t> 1、什么是SpringCloud Oauth2</a:t>
            </a:r>
            <a:endParaRPr b="1">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b="1">
                <a:solidFill>
                  <a:schemeClr val="tx1"/>
                </a:solidFill>
                <a:latin typeface="楷体" panose="02010609060101010101" charset="-122"/>
                <a:ea typeface="楷体" panose="02010609060101010101" charset="-122"/>
                <a:cs typeface="楷体" panose="02010609060101010101" charset="-122"/>
              </a:rPr>
              <a:t> 2、OAuth2密码模式与授权模式</a:t>
            </a:r>
            <a:endParaRPr b="1">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b="1">
                <a:solidFill>
                  <a:schemeClr val="tx1"/>
                </a:solidFill>
                <a:latin typeface="楷体" panose="02010609060101010101" charset="-122"/>
                <a:ea typeface="楷体" panose="02010609060101010101" charset="-122"/>
                <a:cs typeface="楷体" panose="02010609060101010101" charset="-122"/>
              </a:rPr>
              <a:t> 3、构建认证授权服务中心与资源服务</a:t>
            </a:r>
            <a:endParaRPr b="1">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b="1">
                <a:solidFill>
                  <a:schemeClr val="tx1"/>
                </a:solidFill>
                <a:latin typeface="楷体" panose="02010609060101010101" charset="-122"/>
                <a:ea typeface="楷体" panose="02010609060101010101" charset="-122"/>
                <a:cs typeface="楷体" panose="02010609060101010101" charset="-122"/>
              </a:rPr>
              <a:t> 4、构建认证授权服务环境</a:t>
            </a:r>
            <a:endParaRPr b="1">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b="1">
                <a:solidFill>
                  <a:schemeClr val="tx1"/>
                </a:solidFill>
                <a:latin typeface="楷体" panose="02010609060101010101" charset="-122"/>
                <a:ea typeface="楷体" panose="02010609060101010101" charset="-122"/>
                <a:cs typeface="楷体" panose="02010609060101010101" charset="-122"/>
              </a:rPr>
              <a:t> 5、构建认证资源服务环境 </a:t>
            </a:r>
            <a:endParaRPr b="1">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b="1">
                <a:solidFill>
                  <a:schemeClr val="tx1"/>
                </a:solidFill>
                <a:latin typeface="楷体" panose="02010609060101010101" charset="-122"/>
                <a:ea typeface="楷体" panose="02010609060101010101" charset="-122"/>
                <a:cs typeface="楷体" panose="02010609060101010101" charset="-122"/>
              </a:rPr>
              <a:t> 6、将应用信息改为数据库存储</a:t>
            </a:r>
            <a:endParaRPr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2" name="文本框 1"/>
          <p:cNvSpPr txBox="1"/>
          <p:nvPr/>
        </p:nvSpPr>
        <p:spPr>
          <a:xfrm>
            <a:off x="1228725" y="66040"/>
            <a:ext cx="8982075" cy="1087755"/>
          </a:xfrm>
          <a:prstGeom prst="rect">
            <a:avLst/>
          </a:prstGeom>
          <a:noFill/>
        </p:spPr>
        <p:txBody>
          <a:bodyPr wrap="square" rtlCol="0">
            <a:spAutoFit/>
          </a:bodyPr>
          <a:p>
            <a:pPr>
              <a:lnSpc>
                <a:spcPct val="120000"/>
              </a:lnSpc>
            </a:pPr>
            <a:r>
              <a:rPr lang="zh-CN" altLang="en-US" b="1">
                <a:solidFill>
                  <a:schemeClr val="tx1"/>
                </a:solidFill>
                <a:latin typeface="楷体" panose="02010609060101010101" charset="-122"/>
                <a:ea typeface="楷体" panose="02010609060101010101" charset="-122"/>
                <a:cs typeface="楷体" panose="02010609060101010101" charset="-122"/>
              </a:rPr>
              <a:t>上课内容</a:t>
            </a: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drap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1"/>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20370" y="802640"/>
            <a:ext cx="11238865" cy="3855720"/>
          </a:xfrm>
          <a:prstGeom prst="rect">
            <a:avLst/>
          </a:prstGeom>
          <a:noFill/>
        </p:spPr>
        <p:txBody>
          <a:bodyPr wrap="square" rtlCol="0">
            <a:spAutoFit/>
          </a:bodyPr>
          <a:p>
            <a:pPr>
              <a:lnSpc>
                <a:spcPct val="120000"/>
              </a:lnSpc>
            </a:pP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微服务安全框架 </a:t>
            </a:r>
            <a:r>
              <a:rPr lang="en-US" altLang="zh-CN" b="1" dirty="0">
                <a:solidFill>
                  <a:schemeClr val="bg1"/>
                </a:solidFill>
                <a:latin typeface="楷体" panose="02010609060101010101" charset="-122"/>
                <a:ea typeface="楷体" panose="02010609060101010101" charset="-122"/>
                <a:cs typeface="楷体" panose="02010609060101010101" charset="-122"/>
                <a:sym typeface="+mn-ea"/>
              </a:rPr>
              <a:t>SpringBootS</a:t>
            </a: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ecurity</a:t>
            </a:r>
            <a:endParaRPr lang="zh-CN" altLang="en-US" b="1" dirty="0">
              <a:solidFill>
                <a:schemeClr val="bg1"/>
              </a:solidFill>
              <a:latin typeface="楷体" panose="02010609060101010101" charset="-122"/>
              <a:ea typeface="楷体" panose="02010609060101010101" charset="-122"/>
              <a:cs typeface="楷体" panose="02010609060101010101" charset="-122"/>
              <a:sym typeface="+mn-ea"/>
            </a:endParaRPr>
          </a:p>
          <a:p>
            <a:pPr>
              <a:lnSpc>
                <a:spcPct val="120000"/>
              </a:lnSpc>
            </a:pPr>
            <a:r>
              <a:rPr lang="zh-CN" altLang="en-US" sz="2400" b="1" dirty="0">
                <a:solidFill>
                  <a:schemeClr val="tx1"/>
                </a:solidFill>
                <a:latin typeface="楷体" panose="02010609060101010101" charset="-122"/>
                <a:ea typeface="楷体" panose="02010609060101010101" charset="-122"/>
                <a:cs typeface="楷体" panose="02010609060101010101" charset="-122"/>
                <a:sym typeface="+mn-ea"/>
              </a:rPr>
              <a:t>什么是开放平台接口</a:t>
            </a:r>
            <a:endParaRPr lang="zh-CN" altLang="en-US" sz="2400" b="1" dirty="0">
              <a:solidFill>
                <a:schemeClr val="tx1"/>
              </a:solidFill>
              <a:latin typeface="楷体" panose="02010609060101010101" charset="-122"/>
              <a:ea typeface="楷体" panose="02010609060101010101" charset="-122"/>
              <a:cs typeface="楷体" panose="02010609060101010101" charset="-122"/>
              <a:sym typeface="+mn-ea"/>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zh-CN" altLang="en-US" b="1">
                <a:solidFill>
                  <a:schemeClr val="tx1"/>
                </a:solidFill>
                <a:latin typeface="楷体" panose="02010609060101010101" charset="-122"/>
                <a:ea typeface="楷体" panose="02010609060101010101" charset="-122"/>
                <a:cs typeface="楷体" panose="02010609060101010101" charset="-122"/>
              </a:rPr>
              <a:t>  比如腾讯的</a:t>
            </a:r>
            <a:r>
              <a:rPr lang="zh-CN" altLang="en-US" b="1">
                <a:solidFill>
                  <a:srgbClr val="FF0000"/>
                </a:solidFill>
                <a:latin typeface="楷体" panose="02010609060101010101" charset="-122"/>
                <a:ea typeface="楷体" panose="02010609060101010101" charset="-122"/>
                <a:cs typeface="楷体" panose="02010609060101010101" charset="-122"/>
              </a:rPr>
              <a:t>QQ互联网</a:t>
            </a:r>
            <a:r>
              <a:rPr lang="zh-CN" altLang="en-US" b="1">
                <a:solidFill>
                  <a:schemeClr val="tx1"/>
                </a:solidFill>
                <a:latin typeface="楷体" panose="02010609060101010101" charset="-122"/>
                <a:ea typeface="楷体" panose="02010609060101010101" charset="-122"/>
                <a:cs typeface="楷体" panose="02010609060101010101" charset="-122"/>
              </a:rPr>
              <a:t>、微信开放平台、</a:t>
            </a:r>
            <a:r>
              <a:rPr lang="zh-CN" altLang="en-US" b="1">
                <a:solidFill>
                  <a:srgbClr val="FF0000"/>
                </a:solidFill>
                <a:latin typeface="楷体" panose="02010609060101010101" charset="-122"/>
                <a:ea typeface="楷体" panose="02010609060101010101" charset="-122"/>
                <a:cs typeface="楷体" panose="02010609060101010101" charset="-122"/>
              </a:rPr>
              <a:t>蚂蚁金服开放平台</a:t>
            </a:r>
            <a:r>
              <a:rPr lang="zh-CN" altLang="en-US" b="1">
                <a:solidFill>
                  <a:schemeClr val="tx1"/>
                </a:solidFill>
                <a:latin typeface="楷体" panose="02010609060101010101" charset="-122"/>
                <a:ea typeface="楷体" panose="02010609060101010101" charset="-122"/>
                <a:cs typeface="楷体" panose="02010609060101010101" charset="-122"/>
              </a:rPr>
              <a:t> 、微博开放平台，比如实现功能QQ联合登陆、微信扫码登陆。</a:t>
            </a: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zh-CN" altLang="en-US" b="1">
                <a:solidFill>
                  <a:schemeClr val="tx1"/>
                </a:solidFill>
                <a:latin typeface="楷体" panose="02010609060101010101" charset="-122"/>
                <a:ea typeface="楷体" panose="02010609060101010101" charset="-122"/>
                <a:cs typeface="楷体" panose="02010609060101010101" charset="-122"/>
              </a:rPr>
              <a:t>  还有就是在大型集团公司中，分为总公司，和旗下多个分公司，总公司与分公司相互通讯也可以采用开放平台形式对接口进行授权。</a:t>
            </a: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drap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1"/>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20370" y="802640"/>
            <a:ext cx="11238865" cy="3855720"/>
          </a:xfrm>
          <a:prstGeom prst="rect">
            <a:avLst/>
          </a:prstGeom>
          <a:noFill/>
        </p:spPr>
        <p:txBody>
          <a:bodyPr wrap="square" rtlCol="0">
            <a:spAutoFit/>
          </a:bodyPr>
          <a:p>
            <a:pPr>
              <a:lnSpc>
                <a:spcPct val="120000"/>
              </a:lnSpc>
            </a:pP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微服务安全框架 </a:t>
            </a:r>
            <a:r>
              <a:rPr lang="en-US" altLang="zh-CN" b="1" dirty="0">
                <a:solidFill>
                  <a:schemeClr val="bg1"/>
                </a:solidFill>
                <a:latin typeface="楷体" panose="02010609060101010101" charset="-122"/>
                <a:ea typeface="楷体" panose="02010609060101010101" charset="-122"/>
                <a:cs typeface="楷体" panose="02010609060101010101" charset="-122"/>
                <a:sym typeface="+mn-ea"/>
              </a:rPr>
              <a:t>SpringBootS</a:t>
            </a: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ecurity</a:t>
            </a:r>
            <a:endParaRPr lang="zh-CN" altLang="en-US" b="1" dirty="0">
              <a:solidFill>
                <a:schemeClr val="bg1"/>
              </a:solidFill>
              <a:latin typeface="楷体" panose="02010609060101010101" charset="-122"/>
              <a:ea typeface="楷体" panose="02010609060101010101" charset="-122"/>
              <a:cs typeface="楷体" panose="02010609060101010101" charset="-122"/>
              <a:sym typeface="+mn-ea"/>
            </a:endParaRPr>
          </a:p>
          <a:p>
            <a:pPr>
              <a:lnSpc>
                <a:spcPct val="120000"/>
              </a:lnSpc>
            </a:pPr>
            <a:r>
              <a:rPr lang="zh-CN" altLang="en-US" sz="2400" b="1" dirty="0">
                <a:solidFill>
                  <a:schemeClr val="tx1"/>
                </a:solidFill>
                <a:latin typeface="楷体" panose="02010609060101010101" charset="-122"/>
                <a:ea typeface="楷体" panose="02010609060101010101" charset="-122"/>
                <a:cs typeface="楷体" panose="02010609060101010101" charset="-122"/>
                <a:sym typeface="+mn-ea"/>
              </a:rPr>
              <a:t>什么是Oauth2</a:t>
            </a:r>
            <a:endParaRPr lang="zh-CN" altLang="en-US" sz="2400" b="1" dirty="0">
              <a:solidFill>
                <a:schemeClr val="tx1"/>
              </a:solidFill>
              <a:latin typeface="楷体" panose="02010609060101010101" charset="-122"/>
              <a:ea typeface="楷体" panose="02010609060101010101" charset="-122"/>
              <a:cs typeface="楷体" panose="02010609060101010101" charset="-122"/>
              <a:sym typeface="+mn-ea"/>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OAuth： OAuth（开放授权）是一个开放标准，允许用户授权第三方网站访问他们存储在另外的服务提供者上的信息，而不需要将用户名和密码提供给第三方网站或分享他们数据的所有内容。</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QQ登录OAuth2.0：对于用户相关的OpenAPI（例如获取用户信息，动态同步，照片，日志，分享等），为了保护用户数据的安全和隐私，第三方网站访问用户数据前都需要显式的向用户征求授权。</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QQ登录OAuth2.0采用OAuth2.0标准协议来进行用户身份验证和获取用户授权，相对于之前的OAuth1.0协议，其认证流程更简单和安全。</a:t>
            </a:r>
            <a:endParaRPr lang="zh-CN" altLang="en-US" b="1">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drap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1"/>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76250" y="583565"/>
            <a:ext cx="11238865" cy="5516245"/>
          </a:xfrm>
          <a:prstGeom prst="rect">
            <a:avLst/>
          </a:prstGeom>
          <a:noFill/>
        </p:spPr>
        <p:txBody>
          <a:bodyPr wrap="square" rtlCol="0">
            <a:spAutoFit/>
          </a:bodyPr>
          <a:p>
            <a:pPr>
              <a:lnSpc>
                <a:spcPct val="120000"/>
              </a:lnSpc>
            </a:pP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微服务安全框架 </a:t>
            </a:r>
            <a:r>
              <a:rPr lang="en-US" altLang="zh-CN" b="1" dirty="0">
                <a:solidFill>
                  <a:schemeClr val="bg1"/>
                </a:solidFill>
                <a:latin typeface="楷体" panose="02010609060101010101" charset="-122"/>
                <a:ea typeface="楷体" panose="02010609060101010101" charset="-122"/>
                <a:cs typeface="楷体" panose="02010609060101010101" charset="-122"/>
                <a:sym typeface="+mn-ea"/>
              </a:rPr>
              <a:t>SpringBootS</a:t>
            </a: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ecurity</a:t>
            </a:r>
            <a:endParaRPr lang="zh-CN" altLang="en-US" b="1" dirty="0">
              <a:solidFill>
                <a:schemeClr val="bg1"/>
              </a:solidFill>
              <a:latin typeface="楷体" panose="02010609060101010101" charset="-122"/>
              <a:ea typeface="楷体" panose="02010609060101010101" charset="-122"/>
              <a:cs typeface="楷体" panose="02010609060101010101" charset="-122"/>
              <a:sym typeface="+mn-ea"/>
            </a:endParaRPr>
          </a:p>
          <a:p>
            <a:pPr>
              <a:lnSpc>
                <a:spcPct val="120000"/>
              </a:lnSpc>
            </a:pPr>
            <a:r>
              <a:rPr lang="zh-CN" altLang="en-US" sz="2400" b="1" dirty="0">
                <a:solidFill>
                  <a:schemeClr val="tx1"/>
                </a:solidFill>
                <a:latin typeface="楷体" panose="02010609060101010101" charset="-122"/>
                <a:ea typeface="楷体" panose="02010609060101010101" charset="-122"/>
                <a:cs typeface="楷体" panose="02010609060101010101" charset="-122"/>
                <a:sym typeface="+mn-ea"/>
              </a:rPr>
              <a:t>Oauth2授权原理</a:t>
            </a:r>
            <a:endParaRPr lang="zh-CN" altLang="en-US" sz="2400" b="1" dirty="0">
              <a:solidFill>
                <a:schemeClr val="tx1"/>
              </a:solidFill>
              <a:latin typeface="楷体" panose="02010609060101010101" charset="-122"/>
              <a:ea typeface="楷体" panose="02010609060101010101" charset="-122"/>
              <a:cs typeface="楷体" panose="02010609060101010101" charset="-122"/>
              <a:sym typeface="+mn-ea"/>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OAuth认证和授权的过程如下:</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1、用户访问第三方网站网站，想对用户存放在服务商的某些资源进行操作。</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2、第三方网站向服务商请求一个临时令牌。</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3、服务商验证第三方网站的身份后，授予一个临时令牌。</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4、第三方网站获得临时令牌后，将用户导向至服务商的授权页面请求用户授权，然后这个过程中将临时令牌和第三方网站的返回地址发送给服务商。</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5、用户在服务商的授权页面上输入自己的用户名和密码，授权第三方网站访问所相应的资源。</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6、授权成功后，服务商将用户导向第三方网站的返回地址。</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7、第三方网站根据临时令牌从服务商那里获取访问令牌。</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8、服务商根据令牌和用户的授权情况授予第三方网站访问令牌。</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9、第三方网站使用获取到的访问令牌访问存放在服务商的对应的用户资源。</a:t>
            </a:r>
            <a:endParaRPr lang="zh-CN" altLang="en-US" b="1">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drap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1"/>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76250" y="583565"/>
            <a:ext cx="11238865" cy="5516245"/>
          </a:xfrm>
          <a:prstGeom prst="rect">
            <a:avLst/>
          </a:prstGeom>
          <a:noFill/>
        </p:spPr>
        <p:txBody>
          <a:bodyPr wrap="square" rtlCol="0">
            <a:spAutoFit/>
          </a:bodyPr>
          <a:p>
            <a:pPr>
              <a:lnSpc>
                <a:spcPct val="120000"/>
              </a:lnSpc>
            </a:pP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微服务安全框架 </a:t>
            </a:r>
            <a:r>
              <a:rPr lang="en-US" altLang="zh-CN" b="1" dirty="0">
                <a:solidFill>
                  <a:schemeClr val="bg1"/>
                </a:solidFill>
                <a:latin typeface="楷体" panose="02010609060101010101" charset="-122"/>
                <a:ea typeface="楷体" panose="02010609060101010101" charset="-122"/>
                <a:cs typeface="楷体" panose="02010609060101010101" charset="-122"/>
                <a:sym typeface="+mn-ea"/>
              </a:rPr>
              <a:t>SpringBootS</a:t>
            </a: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ecurity</a:t>
            </a:r>
            <a:endParaRPr lang="zh-CN" altLang="en-US" b="1" dirty="0">
              <a:solidFill>
                <a:schemeClr val="bg1"/>
              </a:solidFill>
              <a:latin typeface="楷体" panose="02010609060101010101" charset="-122"/>
              <a:ea typeface="楷体" panose="02010609060101010101" charset="-122"/>
              <a:cs typeface="楷体" panose="02010609060101010101" charset="-122"/>
              <a:sym typeface="+mn-ea"/>
            </a:endParaRPr>
          </a:p>
          <a:p>
            <a:pPr>
              <a:lnSpc>
                <a:spcPct val="120000"/>
              </a:lnSpc>
            </a:pPr>
            <a:r>
              <a:rPr lang="zh-CN" altLang="en-US" sz="2400" b="1" dirty="0">
                <a:solidFill>
                  <a:schemeClr val="tx1"/>
                </a:solidFill>
                <a:latin typeface="楷体" panose="02010609060101010101" charset="-122"/>
                <a:ea typeface="楷体" panose="02010609060101010101" charset="-122"/>
                <a:cs typeface="楷体" panose="02010609060101010101" charset="-122"/>
                <a:sym typeface="+mn-ea"/>
              </a:rPr>
              <a:t>Oauth2授权原理</a:t>
            </a:r>
            <a:endParaRPr lang="zh-CN" altLang="en-US" sz="2400" b="1" dirty="0">
              <a:solidFill>
                <a:schemeClr val="tx1"/>
              </a:solidFill>
              <a:latin typeface="楷体" panose="02010609060101010101" charset="-122"/>
              <a:ea typeface="楷体" panose="02010609060101010101" charset="-122"/>
              <a:cs typeface="楷体" panose="02010609060101010101" charset="-122"/>
              <a:sym typeface="+mn-ea"/>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OAuth认证和授权的过程如下:</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1、用户访问第三方网站网站，想对用户存放在服务商的某些资源进行操作。</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2、第三方网站向服务商请求一个临时令牌。</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3、服务商验证第三方网站的身份后，授予一个临时令牌。</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4、第三方网站获得临时令牌后，将用户导向至服务商的授权页面请求用户授权，然后这个过程中将临时令牌和第三方网站的返回地址发送给服务商。</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5、用户在服务商的授权页面上输入自己的用户名和密码，授权第三方网站访问所相应的资源。</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6、授权成功后，服务商将用户导向第三方网站的返回地址。</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7、第三方网站根据临时令牌从服务商那里获取访问令牌。</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8、服务商根据令牌和用户的授权情况授予第三方网站访问令牌。</a:t>
            </a:r>
            <a:endParaRPr lang="zh-CN" altLang="en-US" b="1">
              <a:latin typeface="楷体" panose="02010609060101010101" charset="-122"/>
              <a:ea typeface="楷体" panose="02010609060101010101" charset="-122"/>
              <a:cs typeface="楷体" panose="02010609060101010101" charset="-122"/>
            </a:endParaRPr>
          </a:p>
          <a:p>
            <a:pPr>
              <a:lnSpc>
                <a:spcPct val="120000"/>
              </a:lnSpc>
            </a:pPr>
            <a:r>
              <a:rPr lang="zh-CN" altLang="en-US" b="1">
                <a:latin typeface="楷体" panose="02010609060101010101" charset="-122"/>
                <a:ea typeface="楷体" panose="02010609060101010101" charset="-122"/>
                <a:cs typeface="楷体" panose="02010609060101010101" charset="-122"/>
              </a:rPr>
              <a:t>9、第三方网站使用获取到的访问令牌访问存放在服务商的对应的用户资源。</a:t>
            </a:r>
            <a:endParaRPr lang="zh-CN" altLang="en-US" b="1">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drape"/>
      </p:transition>
    </mc:Choice>
    <mc:Fallback>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lnSpc>
            <a:spcPct val="140000"/>
          </a:lnSpc>
          <a:defRPr lang="zh-CN" altLang="en-US" sz="2000" b="1" dirty="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3305</Words>
  <Application>WPS 演示</Application>
  <PresentationFormat>宽屏</PresentationFormat>
  <Paragraphs>192</Paragraphs>
  <Slides>15</Slides>
  <Notes>10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15</vt:i4>
      </vt:variant>
    </vt:vector>
  </HeadingPairs>
  <TitlesOfParts>
    <vt:vector size="27" baseType="lpstr">
      <vt:lpstr>Arial</vt:lpstr>
      <vt:lpstr>宋体</vt:lpstr>
      <vt:lpstr>Wingdings</vt:lpstr>
      <vt:lpstr>微软雅黑</vt:lpstr>
      <vt:lpstr>楷体</vt:lpstr>
      <vt:lpstr>黑体</vt:lpstr>
      <vt:lpstr>汉仪小隶书简</vt:lpstr>
      <vt:lpstr>Calibri</vt:lpstr>
      <vt:lpstr>Arial Unicode MS</vt:lpstr>
      <vt:lpstr>Calibri Light</vt:lpstr>
      <vt:lpstr>隶书</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春田花花杂货铺</dc:creator>
  <cp:keywords>www.51pptmoban.com</cp:keywords>
  <cp:lastModifiedBy>Administrator</cp:lastModifiedBy>
  <cp:revision>958</cp:revision>
  <dcterms:created xsi:type="dcterms:W3CDTF">2017-04-26T08:43:00Z</dcterms:created>
  <dcterms:modified xsi:type="dcterms:W3CDTF">2018-11-17T12:33:20Z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2052-10.1.0.7668</vt:lpwstr>
  </property>
</Properties>
</file>

<file path=docProps/thumbnail.jpeg>
</file>